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embeddedFontLst>
    <p:embeddedFont>
      <p:font typeface="Arial Black" panose="020B0A04020102020204" pitchFamily="34" charset="0"/>
      <p:bold r:id="rId9"/>
    </p:embeddedFont>
    <p:embeddedFont>
      <p:font typeface="Oswald SemiBold" panose="020B0604020202020204" charset="-52"/>
      <p:regular r:id="rId10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Oswald" panose="020B0604020202020204" charset="-52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737">
          <p15:clr>
            <a:srgbClr val="747775"/>
          </p15:clr>
        </p15:guide>
        <p15:guide id="2" orient="horz" pos="737">
          <p15:clr>
            <a:srgbClr val="747775"/>
          </p15:clr>
        </p15:guide>
        <p15:guide id="3" orient="horz" pos="256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hAYY1AcYMw6EA99wsQ3zWggblz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>
        <p:guide pos="737"/>
        <p:guide orient="horz" pos="737"/>
        <p:guide orient="horz" pos="25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95576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39e78f04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d39e78f04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0174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d39e78f04b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d39e78f04b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0210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d39e78f04b_1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d39e78f04b_1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9472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d39e78f04b_1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d39e78f04b_1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1332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d39e78f04b_1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d39e78f04b_1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3166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d39e78f04b_1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d39e78f04b_1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78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3d39e78f04b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9715" y="0"/>
            <a:ext cx="1862100" cy="1730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3d39e78f04b_1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79501" y="62133"/>
            <a:ext cx="1730634" cy="160670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g3d39e78f04b_1_0"/>
          <p:cNvSpPr txBox="1"/>
          <p:nvPr/>
        </p:nvSpPr>
        <p:spPr>
          <a:xfrm>
            <a:off x="2187300" y="2066093"/>
            <a:ext cx="7817400" cy="14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 lnSpcReduction="2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ru-RU" sz="4588">
                <a:solidFill>
                  <a:srgbClr val="E30613"/>
                </a:solidFill>
                <a:latin typeface="Oswald SemiBold"/>
                <a:ea typeface="Oswald SemiBold"/>
                <a:cs typeface="Oswald SemiBold"/>
                <a:sym typeface="Oswald SemiBold"/>
              </a:rPr>
              <a:t>ПОБЕДА В КАЖДОМ ИЗ НАС!</a:t>
            </a:r>
            <a:endParaRPr sz="641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d39e78f04b_1_54"/>
          <p:cNvSpPr txBox="1">
            <a:spLocks noGrp="1"/>
          </p:cNvSpPr>
          <p:nvPr>
            <p:ph type="ctrTitle"/>
          </p:nvPr>
        </p:nvSpPr>
        <p:spPr>
          <a:xfrm>
            <a:off x="1072100" y="430823"/>
            <a:ext cx="10065900" cy="4141177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 dirty="0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rPr>
              <a:t>Именно тебе доверена честь</a:t>
            </a:r>
            <a:r>
              <a:rPr lang="ru-RU" sz="16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dirty="0">
                <a:latin typeface="Arial"/>
                <a:ea typeface="Arial"/>
                <a:cs typeface="Arial"/>
                <a:sym typeface="Arial"/>
              </a:rPr>
              <a:t>представлять наше учебное заведение на церемонии Возложения цветов к Могиле Неизвестного солдата!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rPr>
              <a:t>Именно на тебя возложена высокая миссия</a:t>
            </a:r>
            <a:r>
              <a:rPr lang="ru-RU" sz="16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dirty="0">
                <a:latin typeface="Arial"/>
                <a:ea typeface="Arial"/>
                <a:cs typeface="Arial"/>
                <a:sym typeface="Arial"/>
              </a:rPr>
              <a:t>от нашего учебного заведения отдать дань памяти защитникам нашей Родины, выразить глубочайшую признательность, огромное уважение </a:t>
            </a:r>
            <a:br>
              <a:rPr lang="ru-RU" sz="1600" dirty="0">
                <a:latin typeface="Arial"/>
                <a:ea typeface="Arial"/>
                <a:cs typeface="Arial"/>
                <a:sym typeface="Arial"/>
              </a:rPr>
            </a:br>
            <a:r>
              <a:rPr lang="ru-RU" sz="1600" dirty="0">
                <a:latin typeface="Arial"/>
                <a:ea typeface="Arial"/>
                <a:cs typeface="Arial"/>
                <a:sym typeface="Arial"/>
              </a:rPr>
              <a:t>и благодарность всем, кто не вернулся с полей сражения Великой отечественной войны, кто честно</a:t>
            </a:r>
            <a:br>
              <a:rPr lang="ru-RU" sz="1600" dirty="0">
                <a:latin typeface="Arial"/>
                <a:ea typeface="Arial"/>
                <a:cs typeface="Arial"/>
                <a:sym typeface="Arial"/>
              </a:rPr>
            </a:br>
            <a:r>
              <a:rPr lang="ru-RU" sz="1600" dirty="0">
                <a:latin typeface="Arial"/>
                <a:ea typeface="Arial"/>
                <a:cs typeface="Arial"/>
                <a:sym typeface="Arial"/>
              </a:rPr>
              <a:t>и мужественно исполнил воинский и гражданский долг, отдав жизнь во имя будущего нашей страны. 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rPr>
              <a:t>Именно тебе выпала честь</a:t>
            </a:r>
            <a:r>
              <a:rPr lang="ru-RU" sz="1600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dirty="0">
                <a:latin typeface="Arial"/>
                <a:ea typeface="Arial"/>
                <a:cs typeface="Arial"/>
                <a:sym typeface="Arial"/>
              </a:rPr>
              <a:t>принять </a:t>
            </a:r>
            <a:r>
              <a:rPr lang="ru-RU" sz="1600" dirty="0" smtClean="0">
                <a:latin typeface="Arial"/>
                <a:ea typeface="Arial"/>
                <a:cs typeface="Arial"/>
                <a:sym typeface="Arial"/>
              </a:rPr>
              <a:t>участие в </a:t>
            </a:r>
            <a:r>
              <a:rPr lang="ru-RU" sz="1600" dirty="0">
                <a:latin typeface="Arial"/>
                <a:ea typeface="Arial"/>
                <a:cs typeface="Arial"/>
                <a:sym typeface="Arial"/>
              </a:rPr>
              <a:t>общественно-значимом мероприятии для Московского дворца пионеров!</a:t>
            </a: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rPr>
              <a:t>Выполнение такого почётного поручения от имени образовательной организации </a:t>
            </a:r>
            <a:r>
              <a:rPr lang="ru-RU" sz="1600" dirty="0">
                <a:latin typeface="Arial"/>
                <a:ea typeface="Arial"/>
                <a:cs typeface="Arial"/>
                <a:sym typeface="Arial"/>
              </a:rPr>
              <a:t>накладывает</a:t>
            </a:r>
            <a:br>
              <a:rPr lang="ru-RU" sz="1600" dirty="0">
                <a:latin typeface="Arial"/>
                <a:ea typeface="Arial"/>
                <a:cs typeface="Arial"/>
                <a:sym typeface="Arial"/>
              </a:rPr>
            </a:br>
            <a:r>
              <a:rPr lang="ru-RU" sz="1600" dirty="0">
                <a:latin typeface="Arial"/>
                <a:ea typeface="Arial"/>
                <a:cs typeface="Arial"/>
                <a:sym typeface="Arial"/>
              </a:rPr>
              <a:t>на участников столь значимого мероприятия определенные требования к внешнему виду</a:t>
            </a:r>
            <a:br>
              <a:rPr lang="ru-RU" sz="1600" dirty="0">
                <a:latin typeface="Arial"/>
                <a:ea typeface="Arial"/>
                <a:cs typeface="Arial"/>
                <a:sym typeface="Arial"/>
              </a:rPr>
            </a:br>
            <a:r>
              <a:rPr lang="ru-RU" sz="1600" dirty="0">
                <a:latin typeface="Arial"/>
                <a:ea typeface="Arial"/>
                <a:cs typeface="Arial"/>
                <a:sym typeface="Arial"/>
              </a:rPr>
              <a:t>и соблюдению определенных правил поведения и дисциплины. </a:t>
            </a:r>
            <a:endParaRPr sz="4200" dirty="0">
              <a:solidFill>
                <a:srgbClr val="E3061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d39e78f04b_1_63"/>
          <p:cNvSpPr txBox="1">
            <a:spLocks noGrp="1"/>
          </p:cNvSpPr>
          <p:nvPr>
            <p:ph type="ctrTitle"/>
          </p:nvPr>
        </p:nvSpPr>
        <p:spPr>
          <a:xfrm>
            <a:off x="1189797" y="2938157"/>
            <a:ext cx="5140200" cy="223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67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НЕЛЬЗЯ РАЗМЕЩАТЬ:</a:t>
            </a:r>
            <a:endParaRPr sz="2467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378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</a:pPr>
            <a:r>
              <a:rPr lang="ru-RU" sz="1911">
                <a:latin typeface="Arial"/>
                <a:ea typeface="Arial"/>
                <a:cs typeface="Arial"/>
                <a:sym typeface="Arial"/>
              </a:rPr>
              <a:t>На головном уборе;</a:t>
            </a:r>
            <a:endParaRPr sz="1911">
              <a:latin typeface="Arial"/>
              <a:ea typeface="Arial"/>
              <a:cs typeface="Arial"/>
              <a:sym typeface="Arial"/>
            </a:endParaRPr>
          </a:p>
          <a:p>
            <a:pPr marL="457200" lvl="0" indent="-3378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</a:pPr>
            <a:r>
              <a:rPr lang="ru-RU" sz="1911">
                <a:latin typeface="Arial"/>
                <a:ea typeface="Arial"/>
                <a:cs typeface="Arial"/>
                <a:sym typeface="Arial"/>
              </a:rPr>
              <a:t>На рукавах одежды ниже локтевого сустава;</a:t>
            </a:r>
            <a:endParaRPr sz="1911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89" b="1"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E3061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g3d39e78f04b_1_63"/>
          <p:cNvSpPr txBox="1"/>
          <p:nvPr/>
        </p:nvSpPr>
        <p:spPr>
          <a:xfrm>
            <a:off x="1170000" y="2119597"/>
            <a:ext cx="9601800" cy="5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ОСНОВНЫЕ ПРАВИЛА НОШЕНИЯ – НА ГРУДИ,  В ОБЛАСТИ СЕРДЦА.</a:t>
            </a:r>
            <a:endParaRPr sz="2200">
              <a:solidFill>
                <a:srgbClr val="E30613"/>
              </a:solidFill>
              <a:latin typeface="Oswald SemiBold"/>
              <a:ea typeface="Oswald SemiBold"/>
              <a:cs typeface="Oswald SemiBold"/>
              <a:sym typeface="Oswald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888888"/>
              </a:solidFill>
            </a:endParaRPr>
          </a:p>
        </p:txBody>
      </p:sp>
      <p:sp>
        <p:nvSpPr>
          <p:cNvPr id="98" name="Google Shape;98;g3d39e78f04b_1_63"/>
          <p:cNvSpPr txBox="1"/>
          <p:nvPr/>
        </p:nvSpPr>
        <p:spPr>
          <a:xfrm>
            <a:off x="1147900" y="815119"/>
            <a:ext cx="99900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ГЕОРГИЕВСКАЯ ЛЕНТОЧКА</a:t>
            </a:r>
            <a:r>
              <a:rPr lang="ru-RU" sz="1800" b="1">
                <a:solidFill>
                  <a:srgbClr val="C00000"/>
                </a:solidFill>
              </a:rPr>
              <a:t> </a:t>
            </a:r>
            <a:r>
              <a:rPr lang="ru-RU" sz="1700">
                <a:solidFill>
                  <a:schemeClr val="dk1"/>
                </a:solidFill>
              </a:rPr>
              <a:t>— это один из главных символов воинской славы, памяти, связи поколений  и гордости за Великую Победу.</a:t>
            </a:r>
            <a:endParaRPr sz="1300"/>
          </a:p>
        </p:txBody>
      </p:sp>
      <p:sp>
        <p:nvSpPr>
          <p:cNvPr id="99" name="Google Shape;99;g3d39e78f04b_1_63"/>
          <p:cNvSpPr txBox="1"/>
          <p:nvPr/>
        </p:nvSpPr>
        <p:spPr>
          <a:xfrm>
            <a:off x="6208250" y="3667532"/>
            <a:ext cx="5562000" cy="786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Arial"/>
              <a:buChar char="●"/>
            </a:pPr>
            <a:r>
              <a:rPr lang="ru-RU" sz="1700" dirty="0">
                <a:solidFill>
                  <a:schemeClr val="dk1"/>
                </a:solidFill>
              </a:rPr>
              <a:t>На сумках, пакетах, кейсах, чемоданах и др.; </a:t>
            </a:r>
            <a:endParaRPr sz="1700" dirty="0">
              <a:solidFill>
                <a:schemeClr val="dk1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Font typeface="Arial"/>
              <a:buChar char="●"/>
            </a:pPr>
            <a:r>
              <a:rPr lang="ru-RU" sz="1700" dirty="0">
                <a:solidFill>
                  <a:schemeClr val="dk1"/>
                </a:solidFill>
              </a:rPr>
              <a:t>На брюках, </a:t>
            </a:r>
            <a:r>
              <a:rPr lang="ru-RU" sz="1700" dirty="0" smtClean="0">
                <a:solidFill>
                  <a:schemeClr val="dk1"/>
                </a:solidFill>
              </a:rPr>
              <a:t>шортах</a:t>
            </a:r>
            <a:r>
              <a:rPr lang="ru-RU" sz="1700" dirty="0">
                <a:solidFill>
                  <a:schemeClr val="dk1"/>
                </a:solidFill>
              </a:rPr>
              <a:t>, юбках, на обуви. </a:t>
            </a:r>
            <a:endParaRPr sz="17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d39e78f04b_1_74"/>
          <p:cNvSpPr/>
          <p:nvPr/>
        </p:nvSpPr>
        <p:spPr>
          <a:xfrm>
            <a:off x="1170000" y="604625"/>
            <a:ext cx="10424700" cy="40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i="0" u="none" strike="noStrike" cap="none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ВНЕШНИЙ ВИД УЧАСТНИКОВ АКЦИИ</a:t>
            </a:r>
            <a:endParaRPr sz="22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i="0" u="none" strike="noStrike" cap="none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«ТОРЖЕСТВННОЕ ВОЗЛОЖЕНИЕ ЦВЕТОВ К МОГИЛЕ НЕИЗВЕСТНОГО СОЛДАТА»</a:t>
            </a:r>
            <a:endParaRPr sz="22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Char char="●"/>
            </a:pPr>
            <a:r>
              <a:rPr lang="ru-RU" sz="1700" i="0" u="none" strike="noStrike" cap="none">
                <a:solidFill>
                  <a:schemeClr val="dk1"/>
                </a:solidFill>
              </a:rPr>
              <a:t>Аккуратная причёска;</a:t>
            </a:r>
            <a:endParaRPr sz="1500"/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Char char="●"/>
            </a:pPr>
            <a:r>
              <a:rPr lang="ru-RU" sz="1700">
                <a:solidFill>
                  <a:schemeClr val="dk1"/>
                </a:solidFill>
              </a:rPr>
              <a:t>Классический стиль одежды, наряд – скромный, без ярких аппликаций, изображений,</a:t>
            </a:r>
            <a:br>
              <a:rPr lang="ru-RU" sz="1700">
                <a:solidFill>
                  <a:schemeClr val="dk1"/>
                </a:solidFill>
              </a:rPr>
            </a:br>
            <a:r>
              <a:rPr lang="ru-RU" sz="1700">
                <a:solidFill>
                  <a:schemeClr val="dk1"/>
                </a:solidFill>
              </a:rPr>
              <a:t>без иностранной символики и рекламы; </a:t>
            </a:r>
            <a:endParaRPr sz="1500"/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Char char="●"/>
            </a:pPr>
            <a:r>
              <a:rPr lang="ru-RU" sz="1700">
                <a:solidFill>
                  <a:schemeClr val="dk1"/>
                </a:solidFill>
              </a:rPr>
              <a:t>Цветовая гамма – сдержанная;</a:t>
            </a:r>
            <a:endParaRPr sz="1500"/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Char char="●"/>
            </a:pPr>
            <a:r>
              <a:rPr lang="ru-RU" sz="1700">
                <a:solidFill>
                  <a:schemeClr val="dk1"/>
                </a:solidFill>
              </a:rPr>
              <a:t>Чистая обувь;</a:t>
            </a:r>
            <a:endParaRPr sz="1500"/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Char char="●"/>
            </a:pPr>
            <a:r>
              <a:rPr lang="ru-RU" sz="1700">
                <a:solidFill>
                  <a:schemeClr val="dk1"/>
                </a:solidFill>
              </a:rPr>
              <a:t>Неяркий макияж или его отсутствие;</a:t>
            </a:r>
            <a:endParaRPr sz="1500"/>
          </a:p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700"/>
              <a:buChar char="●"/>
            </a:pPr>
            <a:r>
              <a:rPr lang="ru-RU" sz="1700">
                <a:solidFill>
                  <a:schemeClr val="dk1"/>
                </a:solidFill>
              </a:rPr>
              <a:t>Отсутствие ювелирных и других украшений на лице (допускаются небольшие ювелирные украшения в ушах), татуировок на видных участках рук и туловища.</a:t>
            </a:r>
            <a:endParaRPr sz="150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39e78f04b_1_83"/>
          <p:cNvSpPr/>
          <p:nvPr/>
        </p:nvSpPr>
        <p:spPr>
          <a:xfrm>
            <a:off x="1170000" y="604625"/>
            <a:ext cx="10424700" cy="43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ВБЛИЗИ МЕМОРИАЛА И НА МЕСТЕ ВСТРЕЧИ У ПАМЯТНИКА Г.К. ЖУКОВУ НЕДОПУСТИМО: </a:t>
            </a:r>
            <a:endParaRPr sz="22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●"/>
            </a:pPr>
            <a:r>
              <a:rPr lang="ru-RU" sz="1800">
                <a:solidFill>
                  <a:schemeClr val="dk1"/>
                </a:solidFill>
              </a:rPr>
              <a:t>Громко разговаривать;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●"/>
            </a:pPr>
            <a:r>
              <a:rPr lang="ru-RU" sz="1800">
                <a:solidFill>
                  <a:schemeClr val="dk1"/>
                </a:solidFill>
              </a:rPr>
              <a:t>Вести себя вызывающе;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●"/>
            </a:pPr>
            <a:r>
              <a:rPr lang="ru-RU" sz="1800">
                <a:solidFill>
                  <a:schemeClr val="dk1"/>
                </a:solidFill>
              </a:rPr>
              <a:t>Привлекать к себе внимание посторонних;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●"/>
            </a:pPr>
            <a:r>
              <a:rPr lang="ru-RU" sz="1800">
                <a:solidFill>
                  <a:schemeClr val="dk1"/>
                </a:solidFill>
              </a:rPr>
              <a:t>Бегать, прыгать, играть или спорить.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ВО ВРЕМЯ ПРОВЕДЕНИЯ ЦЕРЕМОНИИ ЗАПРЕЩАЕТСЯ:</a:t>
            </a:r>
            <a:endParaRPr sz="18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●"/>
            </a:pPr>
            <a:r>
              <a:rPr lang="ru-RU" sz="1800">
                <a:solidFill>
                  <a:schemeClr val="dk1"/>
                </a:solidFill>
              </a:rPr>
              <a:t>Вести разговоры;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●"/>
            </a:pPr>
            <a:r>
              <a:rPr lang="ru-RU" sz="1800">
                <a:solidFill>
                  <a:schemeClr val="dk1"/>
                </a:solidFill>
              </a:rPr>
              <a:t>Нарушать спокойствие местности шумными возгласами.</a:t>
            </a:r>
            <a:endParaRPr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d39e78f04b_1_87"/>
          <p:cNvSpPr/>
          <p:nvPr/>
        </p:nvSpPr>
        <p:spPr>
          <a:xfrm>
            <a:off x="1170000" y="1005350"/>
            <a:ext cx="9836700" cy="34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ПОМНИТЕ!</a:t>
            </a:r>
            <a:endParaRPr sz="22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2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ВОЗЛОЖЕНИЕ ЦВЕТОВ К МОГИЛЕ НЕИЗВЕСТНОГО СОЛДАТА —</a:t>
            </a:r>
            <a:b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ЭТО НЕ ПРОСТО ТРАДИЦИЯ. </a:t>
            </a:r>
            <a:endParaRPr sz="22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ЭТО СПОСОБ ВЫРАЗИТЬ ГЛУБОЧАЙШЕЕ УВАЖЕНИЕ ТЕМ,</a:t>
            </a:r>
            <a:b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КТО ПОДАРИЛ НАМ МИР. </a:t>
            </a:r>
            <a:endParaRPr sz="22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202</Words>
  <Application>Microsoft Office PowerPoint</Application>
  <PresentationFormat>Широкоэкранный</PresentationFormat>
  <Paragraphs>49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Times New Roman</vt:lpstr>
      <vt:lpstr>Arial Black</vt:lpstr>
      <vt:lpstr>Arial</vt:lpstr>
      <vt:lpstr>Oswald SemiBold</vt:lpstr>
      <vt:lpstr>Calibri</vt:lpstr>
      <vt:lpstr>Oswald</vt:lpstr>
      <vt:lpstr>1_Тема Office</vt:lpstr>
      <vt:lpstr>Презентация PowerPoint</vt:lpstr>
      <vt:lpstr>   Именно тебе доверена честь представлять наше учебное заведение на церемонии Возложения цветов к Могиле Неизвестного солдата!  Именно на тебя возложена высокая миссия от нашего учебного заведения отдать дань памяти защитникам нашей Родины, выразить глубочайшую признательность, огромное уважение  и благодарность всем, кто не вернулся с полей сражения Великой отечественной войны, кто честно и мужественно исполнил воинский и гражданский долг, отдав жизнь во имя будущего нашей страны.   Именно тебе выпала честь принять участие в общественно-значимом мероприятии для Московского дворца пионеров!  Выполнение такого почётного поручения от имени образовательной организации накладывает на участников столь значимого мероприятия определенные требования к внешнему виду и соблюдению определенных правил поведения и дисциплины. </vt:lpstr>
      <vt:lpstr>   НЕЛЬЗЯ РАЗМЕЩАТЬ:  На головном уборе; На рукавах одежды ниже локтевого сустава;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OI</dc:creator>
  <cp:lastModifiedBy>Тюрин Андрей Александрович</cp:lastModifiedBy>
  <cp:revision>4</cp:revision>
  <dcterms:created xsi:type="dcterms:W3CDTF">2026-03-25T15:08:51Z</dcterms:created>
  <dcterms:modified xsi:type="dcterms:W3CDTF">2026-04-13T15:33:31Z</dcterms:modified>
</cp:coreProperties>
</file>